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ubik Medium"/>
      <p:regular r:id="rId21"/>
      <p:bold r:id="rId22"/>
      <p:italic r:id="rId23"/>
      <p:boldItalic r:id="rId24"/>
    </p:embeddedFont>
    <p:embeddedFont>
      <p:font typeface="Rubi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97">
          <p15:clr>
            <a:srgbClr val="747775"/>
          </p15:clr>
        </p15:guide>
        <p15:guide id="2" orient="horz" pos="30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97" orient="horz"/>
        <p:guide pos="300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ubikMedium-bold.fntdata"/><Relationship Id="rId21" Type="http://schemas.openxmlformats.org/officeDocument/2006/relationships/font" Target="fonts/RubikMedium-regular.fntdata"/><Relationship Id="rId24" Type="http://schemas.openxmlformats.org/officeDocument/2006/relationships/font" Target="fonts/RubikMedium-boldItalic.fntdata"/><Relationship Id="rId23" Type="http://schemas.openxmlformats.org/officeDocument/2006/relationships/font" Target="fonts/Rubik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ubik-bold.fntdata"/><Relationship Id="rId25" Type="http://schemas.openxmlformats.org/officeDocument/2006/relationships/font" Target="fonts/Rubik-regular.fntdata"/><Relationship Id="rId28" Type="http://schemas.openxmlformats.org/officeDocument/2006/relationships/font" Target="fonts/Rubik-boldItalic.fntdata"/><Relationship Id="rId27" Type="http://schemas.openxmlformats.org/officeDocument/2006/relationships/font" Target="fonts/Rubi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3b5969620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d3b5969620_2_1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73d3de0c1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73d3de0c1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Festingeri (1958; Krull 2018 j.) kognitiivse dissonantsi kohaselt tunnevad inimesed ebamugavust, kui nende sügavalt juurdunud tõekspidamised on ohustatud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73d3de0c1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73d3de0c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6dbee04c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6dbee04c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6dbee04c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6dbee04c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06dbee04c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06dbee04c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3b5969620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d3b5969620_2_2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3b60d69b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d3b60d69b6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3b60d69b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d3b60d69b6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851dd42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0851dd422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3b60d69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d3b60d69b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3b60d69b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3b60d69b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3e5014e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d3e5014ed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851dd422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0851dd422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73d3de0c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073d3de0c1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aslaid">
  <p:cSld name="Avaslaid">
    <p:bg>
      <p:bgPr>
        <a:solidFill>
          <a:srgbClr val="2C5697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907440">
            <a:off x="-220157" y="978218"/>
            <a:ext cx="2414609" cy="4683686"/>
          </a:xfrm>
          <a:custGeom>
            <a:rect b="b" l="l" r="r" t="t"/>
            <a:pathLst>
              <a:path extrusionOk="0" h="6238541" w="12599867">
                <a:moveTo>
                  <a:pt x="0" y="0"/>
                </a:moveTo>
                <a:lnTo>
                  <a:pt x="11848357" y="535"/>
                </a:lnTo>
                <a:lnTo>
                  <a:pt x="12599867" y="2872672"/>
                </a:lnTo>
                <a:lnTo>
                  <a:pt x="62625" y="6238541"/>
                </a:lnTo>
                <a:cubicBezTo>
                  <a:pt x="56130" y="4098200"/>
                  <a:pt x="6495" y="2140341"/>
                  <a:pt x="0" y="0"/>
                </a:cubicBezTo>
                <a:close/>
              </a:path>
            </a:pathLst>
          </a:custGeom>
          <a:solidFill>
            <a:srgbClr val="E0B6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 rot="903259">
            <a:off x="-165534" y="1804687"/>
            <a:ext cx="9459555" cy="4683686"/>
          </a:xfrm>
          <a:custGeom>
            <a:rect b="b" l="l" r="r" t="t"/>
            <a:pathLst>
              <a:path extrusionOk="0" h="6238541" w="12599867">
                <a:moveTo>
                  <a:pt x="0" y="0"/>
                </a:moveTo>
                <a:lnTo>
                  <a:pt x="11848357" y="535"/>
                </a:lnTo>
                <a:lnTo>
                  <a:pt x="12599867" y="2872672"/>
                </a:lnTo>
                <a:lnTo>
                  <a:pt x="62625" y="6238541"/>
                </a:lnTo>
                <a:cubicBezTo>
                  <a:pt x="56130" y="4098200"/>
                  <a:pt x="6495" y="2140341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714375" y="3695700"/>
            <a:ext cx="5658000" cy="1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4D4D4D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714375" y="2242458"/>
            <a:ext cx="49317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697"/>
              </a:buClr>
              <a:buSzPts val="2100"/>
              <a:buFont typeface="Rubik Medium"/>
              <a:buNone/>
              <a:defRPr b="0">
                <a:solidFill>
                  <a:srgbClr val="2C5697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6003471" y="542927"/>
            <a:ext cx="2645100" cy="4779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/>
          <p:nvPr>
            <p:ph idx="3" type="pic"/>
          </p:nvPr>
        </p:nvSpPr>
        <p:spPr>
          <a:xfrm>
            <a:off x="6700397" y="2041207"/>
            <a:ext cx="2663100" cy="322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-900013">
            <a:off x="-227934" y="-275600"/>
            <a:ext cx="4216788" cy="234147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/>
          <p:nvPr/>
        </p:nvSpPr>
        <p:spPr>
          <a:xfrm rot="-900040">
            <a:off x="-121437" y="-738293"/>
            <a:ext cx="4188844" cy="2598652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564356" y="528638"/>
            <a:ext cx="32646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 rot="-900013">
            <a:off x="-227934" y="-275600"/>
            <a:ext cx="4216788" cy="234147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/>
          <p:nvPr/>
        </p:nvSpPr>
        <p:spPr>
          <a:xfrm rot="-900040">
            <a:off x="-121437" y="-738293"/>
            <a:ext cx="4188844" cy="2598652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564356" y="528638"/>
            <a:ext cx="32646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solidFill>
          <a:srgbClr val="2C5697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 rot="899843">
            <a:off x="6353945" y="-577975"/>
            <a:ext cx="3743409" cy="571346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>
            <p:ph type="ctrTitle"/>
          </p:nvPr>
        </p:nvSpPr>
        <p:spPr>
          <a:xfrm>
            <a:off x="714375" y="361040"/>
            <a:ext cx="51879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ubik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714375" y="1260268"/>
            <a:ext cx="5627400" cy="3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3"/>
          <p:cNvSpPr/>
          <p:nvPr>
            <p:ph idx="2" type="pic"/>
          </p:nvPr>
        </p:nvSpPr>
        <p:spPr>
          <a:xfrm>
            <a:off x="5800725" y="-50007"/>
            <a:ext cx="3343200" cy="52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rot="900013">
            <a:off x="5512080" y="-135723"/>
            <a:ext cx="4216788" cy="52053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/>
          <p:nvPr/>
        </p:nvSpPr>
        <p:spPr>
          <a:xfrm rot="900040">
            <a:off x="5696553" y="-313311"/>
            <a:ext cx="4188844" cy="56029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6158702" y="1411224"/>
            <a:ext cx="26352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2C5697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2" type="body"/>
          </p:nvPr>
        </p:nvSpPr>
        <p:spPr>
          <a:xfrm>
            <a:off x="6158702" y="2098807"/>
            <a:ext cx="2635200" cy="24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2C5697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ealkiri ja tekst_white">
  <p:cSld name="1_Pealkiri ja teks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 rot="899950">
            <a:off x="-2169580" y="-400043"/>
            <a:ext cx="6308224" cy="658155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 rot="899959">
            <a:off x="-1027092" y="-109622"/>
            <a:ext cx="5315919" cy="5865340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714375" y="1714500"/>
            <a:ext cx="3707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714375" y="683606"/>
            <a:ext cx="3707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ubik Medium"/>
              <a:buNone/>
              <a:defRPr b="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ja tekst">
  <p:cSld name="Pealkiri ja teks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 rot="899950">
            <a:off x="-2169580" y="-400043"/>
            <a:ext cx="6308224" cy="658155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 rot="899959">
            <a:off x="-1027092" y="-109622"/>
            <a:ext cx="5315919" cy="5865340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714375" y="1714500"/>
            <a:ext cx="3707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714375" y="683606"/>
            <a:ext cx="3707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ubik Medium"/>
              <a:buNone/>
              <a:defRPr b="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6"/>
          <p:cNvSpPr/>
          <p:nvPr>
            <p:ph idx="2" type="pic"/>
          </p:nvPr>
        </p:nvSpPr>
        <p:spPr>
          <a:xfrm>
            <a:off x="5970356" y="682800"/>
            <a:ext cx="2645100" cy="4779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6"/>
          <p:cNvSpPr txBox="1"/>
          <p:nvPr>
            <p:ph idx="3" type="body"/>
          </p:nvPr>
        </p:nvSpPr>
        <p:spPr>
          <a:xfrm>
            <a:off x="4061222" y="1714500"/>
            <a:ext cx="4554000" cy="3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1pPr>
            <a:lvl2pPr indent="-3302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ja pildid2">
  <p:cSld name="Tekst ja pildid2">
    <p:bg>
      <p:bgPr>
        <a:solidFill>
          <a:srgbClr val="2C5697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 rot="899936">
            <a:off x="-895742" y="-228856"/>
            <a:ext cx="4148745" cy="62765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137422" y="223838"/>
            <a:ext cx="4729200" cy="4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7"/>
          <p:cNvSpPr/>
          <p:nvPr>
            <p:ph idx="2" type="pic"/>
          </p:nvPr>
        </p:nvSpPr>
        <p:spPr>
          <a:xfrm>
            <a:off x="-39548" y="-40005"/>
            <a:ext cx="3079200" cy="36822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7"/>
          <p:cNvSpPr/>
          <p:nvPr>
            <p:ph idx="3" type="pic"/>
          </p:nvPr>
        </p:nvSpPr>
        <p:spPr>
          <a:xfrm>
            <a:off x="-44630" y="2873216"/>
            <a:ext cx="3740100" cy="231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õpuslaid">
  <p:cSld name="2_Lõpuslai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 rot="900084">
            <a:off x="-1971861" y="123407"/>
            <a:ext cx="4872456" cy="643462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/>
          <p:nvPr/>
        </p:nvSpPr>
        <p:spPr>
          <a:xfrm rot="900084">
            <a:off x="-2098869" y="-158075"/>
            <a:ext cx="4872456" cy="643462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8"/>
          <p:cNvSpPr/>
          <p:nvPr/>
        </p:nvSpPr>
        <p:spPr>
          <a:xfrm rot="-900084">
            <a:off x="-1937675" y="2500326"/>
            <a:ext cx="4872456" cy="3841869"/>
          </a:xfrm>
          <a:prstGeom prst="rect">
            <a:avLst/>
          </a:prstGeom>
          <a:solidFill>
            <a:srgbClr val="2C56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4325" y="728663"/>
            <a:ext cx="29361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00"/>
              <a:buNone/>
              <a:defRPr sz="2100">
                <a:solidFill>
                  <a:srgbClr val="2C5697"/>
                </a:solidFill>
              </a:defRPr>
            </a:lvl1pPr>
            <a:lvl2pPr indent="-3873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500"/>
              <a:buChar char="‣"/>
              <a:defRPr sz="2100"/>
            </a:lvl2pPr>
            <a:lvl3pPr indent="-3873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500"/>
              <a:buChar char="‣"/>
              <a:defRPr sz="2100"/>
            </a:lvl3pPr>
            <a:lvl4pPr indent="-3873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500"/>
              <a:buChar char="‣"/>
              <a:defRPr sz="2100"/>
            </a:lvl4pPr>
            <a:lvl5pPr indent="-3873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500"/>
              <a:buChar char="‣"/>
              <a:defRPr sz="2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969" y="3919696"/>
            <a:ext cx="202005" cy="20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580" y="3106779"/>
            <a:ext cx="214394" cy="15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793" y="3485686"/>
            <a:ext cx="208820" cy="208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8"/>
          <p:cNvGrpSpPr/>
          <p:nvPr/>
        </p:nvGrpSpPr>
        <p:grpSpPr>
          <a:xfrm>
            <a:off x="377969" y="2672769"/>
            <a:ext cx="311971" cy="254108"/>
            <a:chOff x="503959" y="3727880"/>
            <a:chExt cx="415961" cy="338810"/>
          </a:xfrm>
        </p:grpSpPr>
        <p:sp>
          <p:nvSpPr>
            <p:cNvPr id="103" name="Google Shape;103;p18"/>
            <p:cNvSpPr/>
            <p:nvPr/>
          </p:nvSpPr>
          <p:spPr>
            <a:xfrm>
              <a:off x="554107" y="3727880"/>
              <a:ext cx="278400" cy="278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8"/>
            <p:cNvSpPr txBox="1"/>
            <p:nvPr/>
          </p:nvSpPr>
          <p:spPr>
            <a:xfrm>
              <a:off x="503959" y="3769090"/>
              <a:ext cx="3741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Rubik Medium"/>
                <a:buNone/>
              </a:pPr>
              <a:r>
                <a:rPr b="0" i="0" lang="en" sz="500" u="none" cap="none" strike="noStrike">
                  <a:solidFill>
                    <a:srgbClr val="FFFFFF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www</a:t>
              </a:r>
              <a:endParaRPr sz="1100"/>
            </a:p>
          </p:txBody>
        </p:sp>
        <p:sp>
          <p:nvSpPr>
            <p:cNvPr id="105" name="Google Shape;105;p18"/>
            <p:cNvSpPr/>
            <p:nvPr/>
          </p:nvSpPr>
          <p:spPr>
            <a:xfrm rot="-8390116">
              <a:off x="757204" y="3879925"/>
              <a:ext cx="140933" cy="118771"/>
            </a:xfrm>
            <a:prstGeom prst="rightArrow">
              <a:avLst>
                <a:gd fmla="val 37726" name="adj1"/>
                <a:gd fmla="val 77310" name="adj2"/>
              </a:avLst>
            </a:prstGeom>
            <a:solidFill>
              <a:schemeClr val="lt1"/>
            </a:solidFill>
            <a:ln cap="flat" cmpd="sng" w="12700">
              <a:solidFill>
                <a:srgbClr val="2C56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738188" y="2644424"/>
            <a:ext cx="19914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3" type="body"/>
          </p:nvPr>
        </p:nvSpPr>
        <p:spPr>
          <a:xfrm>
            <a:off x="738188" y="3070121"/>
            <a:ext cx="19914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4" type="body"/>
          </p:nvPr>
        </p:nvSpPr>
        <p:spPr>
          <a:xfrm>
            <a:off x="738188" y="3506456"/>
            <a:ext cx="19914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5" type="body"/>
          </p:nvPr>
        </p:nvSpPr>
        <p:spPr>
          <a:xfrm>
            <a:off x="738188" y="3919696"/>
            <a:ext cx="1991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10" name="Google Shape;110;p18"/>
          <p:cNvGrpSpPr/>
          <p:nvPr/>
        </p:nvGrpSpPr>
        <p:grpSpPr>
          <a:xfrm>
            <a:off x="427969" y="4346892"/>
            <a:ext cx="219107" cy="219107"/>
            <a:chOff x="570626" y="5795856"/>
            <a:chExt cx="292142" cy="292142"/>
          </a:xfrm>
        </p:grpSpPr>
        <p:sp>
          <p:nvSpPr>
            <p:cNvPr id="111" name="Google Shape;111;p18"/>
            <p:cNvSpPr/>
            <p:nvPr/>
          </p:nvSpPr>
          <p:spPr>
            <a:xfrm>
              <a:off x="570626" y="5795856"/>
              <a:ext cx="292142" cy="292142"/>
            </a:xfrm>
            <a:custGeom>
              <a:rect b="b" l="l" r="r" t="t"/>
              <a:pathLst>
                <a:path extrusionOk="0" h="292142" w="292142">
                  <a:moveTo>
                    <a:pt x="292142" y="146071"/>
                  </a:moveTo>
                  <a:cubicBezTo>
                    <a:pt x="292142" y="226744"/>
                    <a:pt x="226744" y="292142"/>
                    <a:pt x="146071" y="292142"/>
                  </a:cubicBezTo>
                  <a:cubicBezTo>
                    <a:pt x="65398" y="292142"/>
                    <a:pt x="0" y="226744"/>
                    <a:pt x="0" y="146071"/>
                  </a:cubicBezTo>
                  <a:cubicBezTo>
                    <a:pt x="0" y="65398"/>
                    <a:pt x="65398" y="0"/>
                    <a:pt x="146071" y="0"/>
                  </a:cubicBezTo>
                  <a:cubicBezTo>
                    <a:pt x="226744" y="0"/>
                    <a:pt x="292142" y="65398"/>
                    <a:pt x="292142" y="146071"/>
                  </a:cubicBez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627755" y="5872418"/>
              <a:ext cx="189026" cy="153645"/>
            </a:xfrm>
            <a:custGeom>
              <a:rect b="b" l="l" r="r" t="t"/>
              <a:pathLst>
                <a:path extrusionOk="0" h="153645" w="189026">
                  <a:moveTo>
                    <a:pt x="59424" y="153645"/>
                  </a:moveTo>
                  <a:cubicBezTo>
                    <a:pt x="130771" y="153645"/>
                    <a:pt x="169789" y="94546"/>
                    <a:pt x="169789" y="43280"/>
                  </a:cubicBezTo>
                  <a:cubicBezTo>
                    <a:pt x="169789" y="41592"/>
                    <a:pt x="169745" y="39926"/>
                    <a:pt x="169680" y="38260"/>
                  </a:cubicBezTo>
                  <a:cubicBezTo>
                    <a:pt x="177254" y="32785"/>
                    <a:pt x="183833" y="25947"/>
                    <a:pt x="189027" y="18178"/>
                  </a:cubicBezTo>
                  <a:cubicBezTo>
                    <a:pt x="182080" y="21272"/>
                    <a:pt x="174593" y="23350"/>
                    <a:pt x="166759" y="24280"/>
                  </a:cubicBezTo>
                  <a:cubicBezTo>
                    <a:pt x="174766" y="19476"/>
                    <a:pt x="180912" y="11880"/>
                    <a:pt x="183811" y="2835"/>
                  </a:cubicBezTo>
                  <a:cubicBezTo>
                    <a:pt x="176324" y="7271"/>
                    <a:pt x="168014" y="10517"/>
                    <a:pt x="159185" y="12248"/>
                  </a:cubicBezTo>
                  <a:cubicBezTo>
                    <a:pt x="152109" y="4718"/>
                    <a:pt x="142024" y="0"/>
                    <a:pt x="130880" y="0"/>
                  </a:cubicBezTo>
                  <a:cubicBezTo>
                    <a:pt x="109456" y="0"/>
                    <a:pt x="92079" y="17377"/>
                    <a:pt x="92079" y="38779"/>
                  </a:cubicBezTo>
                  <a:cubicBezTo>
                    <a:pt x="92079" y="41830"/>
                    <a:pt x="92425" y="44773"/>
                    <a:pt x="93096" y="47630"/>
                  </a:cubicBezTo>
                  <a:cubicBezTo>
                    <a:pt x="60852" y="46007"/>
                    <a:pt x="32265" y="30578"/>
                    <a:pt x="13157" y="7098"/>
                  </a:cubicBezTo>
                  <a:cubicBezTo>
                    <a:pt x="9825" y="12833"/>
                    <a:pt x="7899" y="19498"/>
                    <a:pt x="7899" y="26596"/>
                  </a:cubicBezTo>
                  <a:cubicBezTo>
                    <a:pt x="7899" y="40056"/>
                    <a:pt x="14737" y="51936"/>
                    <a:pt x="25167" y="58883"/>
                  </a:cubicBezTo>
                  <a:cubicBezTo>
                    <a:pt x="18805" y="58688"/>
                    <a:pt x="12833" y="56935"/>
                    <a:pt x="7596" y="54035"/>
                  </a:cubicBezTo>
                  <a:cubicBezTo>
                    <a:pt x="7596" y="54187"/>
                    <a:pt x="7596" y="54360"/>
                    <a:pt x="7596" y="54533"/>
                  </a:cubicBezTo>
                  <a:cubicBezTo>
                    <a:pt x="7596" y="73317"/>
                    <a:pt x="20969" y="89006"/>
                    <a:pt x="38714" y="92555"/>
                  </a:cubicBezTo>
                  <a:cubicBezTo>
                    <a:pt x="35447" y="93442"/>
                    <a:pt x="32027" y="93918"/>
                    <a:pt x="28500" y="93918"/>
                  </a:cubicBezTo>
                  <a:cubicBezTo>
                    <a:pt x="26011" y="93918"/>
                    <a:pt x="23566" y="93680"/>
                    <a:pt x="21207" y="93226"/>
                  </a:cubicBezTo>
                  <a:cubicBezTo>
                    <a:pt x="26141" y="108634"/>
                    <a:pt x="40467" y="119843"/>
                    <a:pt x="57433" y="120168"/>
                  </a:cubicBezTo>
                  <a:cubicBezTo>
                    <a:pt x="44146" y="130577"/>
                    <a:pt x="27440" y="136766"/>
                    <a:pt x="9262" y="136766"/>
                  </a:cubicBezTo>
                  <a:cubicBezTo>
                    <a:pt x="6124" y="136766"/>
                    <a:pt x="3051" y="136593"/>
                    <a:pt x="0" y="136225"/>
                  </a:cubicBezTo>
                  <a:cubicBezTo>
                    <a:pt x="17161" y="147218"/>
                    <a:pt x="37546" y="153645"/>
                    <a:pt x="59445" y="1536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738188" y="4360928"/>
            <a:ext cx="1991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õpuslaid">
  <p:cSld name="1_Lõpuslai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 rot="900084">
            <a:off x="-1971861" y="123407"/>
            <a:ext cx="4872456" cy="643462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/>
          <p:nvPr/>
        </p:nvSpPr>
        <p:spPr>
          <a:xfrm rot="900084">
            <a:off x="-2098869" y="-158075"/>
            <a:ext cx="4872456" cy="643462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/>
          <p:nvPr/>
        </p:nvSpPr>
        <p:spPr>
          <a:xfrm rot="-900084">
            <a:off x="-1937675" y="2500326"/>
            <a:ext cx="4872456" cy="3841869"/>
          </a:xfrm>
          <a:prstGeom prst="rect">
            <a:avLst/>
          </a:prstGeom>
          <a:solidFill>
            <a:srgbClr val="2C56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608" y="4422691"/>
            <a:ext cx="202005" cy="20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219" y="3263530"/>
            <a:ext cx="214394" cy="153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751196" y="2782184"/>
            <a:ext cx="6177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ut.ee </a:t>
            </a:r>
            <a:endParaRPr b="0" i="0" sz="14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751196" y="3208233"/>
            <a:ext cx="6177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info@ut.ee </a:t>
            </a:r>
            <a:endParaRPr b="0" i="0" sz="14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738008" y="3589965"/>
            <a:ext cx="6177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tartuylikool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tartuuniversity</a:t>
            </a:r>
            <a:endParaRPr b="0" i="0" sz="14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751196" y="4179446"/>
            <a:ext cx="6177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unitartu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unitartuscience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ubik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unitartutiksu</a:t>
            </a:r>
            <a:endParaRPr b="0" i="0" sz="14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793" y="3714203"/>
            <a:ext cx="208820" cy="20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14325" y="728663"/>
            <a:ext cx="29361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00"/>
              <a:buNone/>
              <a:defRPr sz="2100">
                <a:solidFill>
                  <a:srgbClr val="2C5697"/>
                </a:solidFill>
              </a:defRPr>
            </a:lvl1pPr>
            <a:lvl2pPr indent="-3873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500"/>
              <a:buChar char="‣"/>
              <a:defRPr sz="2100"/>
            </a:lvl2pPr>
            <a:lvl3pPr indent="-3873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500"/>
              <a:buChar char="‣"/>
              <a:defRPr sz="2100"/>
            </a:lvl3pPr>
            <a:lvl4pPr indent="-3873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500"/>
              <a:buChar char="‣"/>
              <a:defRPr sz="2100"/>
            </a:lvl4pPr>
            <a:lvl5pPr indent="-3873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500"/>
              <a:buChar char="‣"/>
              <a:defRPr sz="2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19"/>
          <p:cNvSpPr txBox="1"/>
          <p:nvPr/>
        </p:nvSpPr>
        <p:spPr>
          <a:xfrm>
            <a:off x="377969" y="2826818"/>
            <a:ext cx="2808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Rubik Medium"/>
              <a:buNone/>
            </a:pPr>
            <a:r>
              <a:rPr b="0" i="0" lang="en" sz="500" u="none" cap="none" strike="noStrike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rPr>
              <a:t>www</a:t>
            </a:r>
            <a:endParaRPr sz="1100"/>
          </a:p>
        </p:txBody>
      </p:sp>
      <p:sp>
        <p:nvSpPr>
          <p:cNvPr id="127" name="Google Shape;127;p19"/>
          <p:cNvSpPr/>
          <p:nvPr/>
        </p:nvSpPr>
        <p:spPr>
          <a:xfrm rot="-8390407">
            <a:off x="567993" y="2909849"/>
            <a:ext cx="105594" cy="89193"/>
          </a:xfrm>
          <a:prstGeom prst="rightArrow">
            <a:avLst>
              <a:gd fmla="val 37726" name="adj1"/>
              <a:gd fmla="val 77310" name="adj2"/>
            </a:avLst>
          </a:prstGeom>
          <a:solidFill>
            <a:schemeClr val="lt1"/>
          </a:solidFill>
          <a:ln cap="flat" cmpd="sng" w="12700">
            <a:solidFill>
              <a:srgbClr val="2C569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19"/>
          <p:cNvGrpSpPr/>
          <p:nvPr/>
        </p:nvGrpSpPr>
        <p:grpSpPr>
          <a:xfrm>
            <a:off x="377969" y="2795910"/>
            <a:ext cx="311971" cy="254108"/>
            <a:chOff x="503959" y="3727880"/>
            <a:chExt cx="415961" cy="338810"/>
          </a:xfrm>
        </p:grpSpPr>
        <p:sp>
          <p:nvSpPr>
            <p:cNvPr id="129" name="Google Shape;129;p19"/>
            <p:cNvSpPr/>
            <p:nvPr/>
          </p:nvSpPr>
          <p:spPr>
            <a:xfrm>
              <a:off x="554107" y="3727880"/>
              <a:ext cx="278400" cy="278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9"/>
            <p:cNvSpPr txBox="1"/>
            <p:nvPr/>
          </p:nvSpPr>
          <p:spPr>
            <a:xfrm>
              <a:off x="503959" y="3769090"/>
              <a:ext cx="3741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Rubik Medium"/>
                <a:buNone/>
              </a:pPr>
              <a:r>
                <a:rPr b="0" i="0" lang="en" sz="500" u="none" cap="none" strike="noStrike">
                  <a:solidFill>
                    <a:srgbClr val="FFFFFF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www</a:t>
              </a:r>
              <a:endParaRPr sz="1100"/>
            </a:p>
          </p:txBody>
        </p:sp>
        <p:sp>
          <p:nvSpPr>
            <p:cNvPr id="131" name="Google Shape;131;p19"/>
            <p:cNvSpPr/>
            <p:nvPr/>
          </p:nvSpPr>
          <p:spPr>
            <a:xfrm rot="-8390116">
              <a:off x="757204" y="3879925"/>
              <a:ext cx="140933" cy="118771"/>
            </a:xfrm>
            <a:prstGeom prst="rightArrow">
              <a:avLst>
                <a:gd fmla="val 37726" name="adj1"/>
                <a:gd fmla="val 77310" name="adj2"/>
              </a:avLst>
            </a:prstGeom>
            <a:solidFill>
              <a:schemeClr val="lt1"/>
            </a:solidFill>
            <a:ln cap="flat" cmpd="sng" w="12700">
              <a:solidFill>
                <a:srgbClr val="2C56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1pPr>
            <a:lvl2pPr indent="-330200" lvl="1" marL="914400"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dislaid vähese tesktiga">
  <p:cSld name="Pildislaid vähese tesktig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-900152">
            <a:off x="-502391" y="2579831"/>
            <a:ext cx="2584391" cy="34366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 rot="900053">
            <a:off x="56346" y="3540930"/>
            <a:ext cx="4542293" cy="2262885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14375" y="3801035"/>
            <a:ext cx="2745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714375" y="4429125"/>
            <a:ext cx="3714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ldislaid vähese tesktiga">
  <p:cSld name="1_Pildislaid vähese tesktiga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-900152">
            <a:off x="-502391" y="2579831"/>
            <a:ext cx="2584391" cy="34366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 rot="900053">
            <a:off x="56346" y="3540930"/>
            <a:ext cx="4542293" cy="2262885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14375" y="3801035"/>
            <a:ext cx="2745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714375" y="4429125"/>
            <a:ext cx="3714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">
  <p:cSld name="Teks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rot="-899948">
            <a:off x="-1038942" y="-679386"/>
            <a:ext cx="4087254" cy="59057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2C56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 rot="-899948">
            <a:off x="-1173408" y="-426850"/>
            <a:ext cx="4087254" cy="5905729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2C56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125" y="2811287"/>
            <a:ext cx="942930" cy="95393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06103" y="358616"/>
            <a:ext cx="5730600" cy="4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547688" y="4057650"/>
            <a:ext cx="2695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1ˇ">
  <p:cSld name="SV1ˇ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-899948">
            <a:off x="-1038942" y="-679386"/>
            <a:ext cx="4087254" cy="59057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2C56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 rot="-899948">
            <a:off x="-1173408" y="-426850"/>
            <a:ext cx="4087254" cy="5905729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2C56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3106103" y="358616"/>
            <a:ext cx="5730600" cy="4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 sz="1400">
                <a:solidFill>
                  <a:srgbClr val="3A3838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 sz="1400">
                <a:solidFill>
                  <a:srgbClr val="3A3838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 sz="1400">
                <a:solidFill>
                  <a:srgbClr val="3A3838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 sz="1400">
                <a:solidFill>
                  <a:srgbClr val="3A3838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547688" y="3813810"/>
            <a:ext cx="2695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kst pildiga">
  <p:cSld name="1_Tekst pildiga">
    <p:bg>
      <p:bgPr>
        <a:solidFill>
          <a:srgbClr val="2C5697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37" name="Google Shape;3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375" y="397516"/>
            <a:ext cx="942930" cy="95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 rot="-899988">
            <a:off x="6350600" y="-519224"/>
            <a:ext cx="4582025" cy="607936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714375" y="2814638"/>
            <a:ext cx="5050500" cy="2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714375" y="1783743"/>
            <a:ext cx="4931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ubik Medium"/>
              <a:buNone/>
              <a:defRPr b="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7"/>
          <p:cNvSpPr/>
          <p:nvPr>
            <p:ph idx="2" type="pic"/>
          </p:nvPr>
        </p:nvSpPr>
        <p:spPr>
          <a:xfrm>
            <a:off x="5493543" y="-16668"/>
            <a:ext cx="3678900" cy="516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2">
  <p:cSld name="SV2">
    <p:bg>
      <p:bgPr>
        <a:solidFill>
          <a:srgbClr val="2C5697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 rot="-899988">
            <a:off x="6350600" y="-519224"/>
            <a:ext cx="4582025" cy="607936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714375" y="2049780"/>
            <a:ext cx="5050500" cy="27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714375" y="1014123"/>
            <a:ext cx="4931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ubik Medium"/>
              <a:buNone/>
              <a:defRPr b="0" sz="21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8"/>
          <p:cNvSpPr/>
          <p:nvPr>
            <p:ph idx="2" type="pic"/>
          </p:nvPr>
        </p:nvSpPr>
        <p:spPr>
          <a:xfrm>
            <a:off x="5493543" y="-16668"/>
            <a:ext cx="3678900" cy="516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pildiga 2">
  <p:cSld name="Tekst pildiga 2">
    <p:bg>
      <p:bgPr>
        <a:solidFill>
          <a:srgbClr val="2C5697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 rot="-899988">
            <a:off x="6350600" y="-519224"/>
            <a:ext cx="4582025" cy="607936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714375" y="1550194"/>
            <a:ext cx="49275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714375" y="536793"/>
            <a:ext cx="45216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ubik Medium"/>
              <a:buNone/>
              <a:defRPr b="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9"/>
          <p:cNvSpPr/>
          <p:nvPr>
            <p:ph idx="2" type="pic"/>
          </p:nvPr>
        </p:nvSpPr>
        <p:spPr>
          <a:xfrm>
            <a:off x="5493543" y="-16668"/>
            <a:ext cx="3678900" cy="51672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9"/>
          <p:cNvSpPr/>
          <p:nvPr>
            <p:ph idx="3" type="pic"/>
          </p:nvPr>
        </p:nvSpPr>
        <p:spPr>
          <a:xfrm>
            <a:off x="5996283" y="535988"/>
            <a:ext cx="2645100" cy="47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rot="-900079">
            <a:off x="-1374220" y="-499990"/>
            <a:ext cx="5037064" cy="604952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/>
          <p:nvPr/>
        </p:nvSpPr>
        <p:spPr>
          <a:xfrm rot="-899952">
            <a:off x="-1483669" y="-659717"/>
            <a:ext cx="5242930" cy="6051418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79427" y="3398387"/>
            <a:ext cx="48495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579835" y="3921919"/>
            <a:ext cx="30921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‣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10"/>
          <p:cNvSpPr/>
          <p:nvPr>
            <p:ph idx="3" type="pic"/>
          </p:nvPr>
        </p:nvSpPr>
        <p:spPr>
          <a:xfrm>
            <a:off x="-357187" y="-128587"/>
            <a:ext cx="4648200" cy="332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697"/>
              </a:buClr>
              <a:buSzPts val="2100"/>
              <a:buFont typeface="Rubik"/>
              <a:buNone/>
              <a:defRPr b="0" i="0" sz="2100" u="none" cap="none" strike="noStrike">
                <a:solidFill>
                  <a:srgbClr val="2C5697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C5697"/>
              </a:buClr>
              <a:buSzPts val="1600"/>
              <a:buFont typeface="Tahoma"/>
              <a:buNone/>
              <a:defRPr b="0" i="0" sz="1400" u="none" cap="none" strike="noStrike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C5697"/>
              </a:buClr>
              <a:buSzPts val="1600"/>
              <a:buFont typeface="Tahoma"/>
              <a:buChar char="‣"/>
              <a:defRPr b="0" i="0" sz="1400" u="none" cap="none" strike="noStrike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C5697"/>
              </a:buClr>
              <a:buSzPts val="1600"/>
              <a:buFont typeface="Tahoma"/>
              <a:buChar char="‣"/>
              <a:defRPr b="0" i="0" sz="1400" u="none" cap="none" strike="noStrike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C5697"/>
              </a:buClr>
              <a:buSzPts val="1600"/>
              <a:buFont typeface="Tahoma"/>
              <a:buChar char="‣"/>
              <a:defRPr b="0" i="0" sz="1400" u="none" cap="none" strike="noStrike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C5697"/>
              </a:buClr>
              <a:buSzPts val="1600"/>
              <a:buFont typeface="Tahoma"/>
              <a:buChar char="‣"/>
              <a:defRPr b="0" i="0" sz="1400" u="none" cap="none" strike="noStrike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i.org/10.1016/j.dr.2015.07.004" TargetMode="External"/><Relationship Id="rId4" Type="http://schemas.openxmlformats.org/officeDocument/2006/relationships/hyperlink" Target="https://www.simplypsychology.org/piaget.html" TargetMode="External"/><Relationship Id="rId5" Type="http://schemas.openxmlformats.org/officeDocument/2006/relationships/hyperlink" Target="https://www.simplypsychology.org/piaget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714375" y="3695700"/>
            <a:ext cx="565785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Kaarel Johannes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Melar Krillo</a:t>
            </a:r>
            <a:br>
              <a:rPr lang="en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Kutseõpetaja BA 1. aasta tudengid</a:t>
            </a:r>
            <a:endParaRPr sz="1200"/>
          </a:p>
        </p:txBody>
      </p:sp>
      <p:sp>
        <p:nvSpPr>
          <p:cNvPr id="141" name="Google Shape;141;p21"/>
          <p:cNvSpPr txBox="1"/>
          <p:nvPr>
            <p:ph type="title"/>
          </p:nvPr>
        </p:nvSpPr>
        <p:spPr>
          <a:xfrm>
            <a:off x="714375" y="2242458"/>
            <a:ext cx="4931569" cy="116477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/>
              <a:t>Kognitiivne õppimiskäsitlus</a:t>
            </a:r>
            <a:endParaRPr sz="3400"/>
          </a:p>
        </p:txBody>
      </p:sp>
      <p:pic>
        <p:nvPicPr>
          <p:cNvPr id="142" name="Google Shape;142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26" l="-2885" r="-1976" t="-7050"/>
          <a:stretch/>
        </p:blipFill>
        <p:spPr>
          <a:xfrm>
            <a:off x="5861539" y="509954"/>
            <a:ext cx="2848708" cy="49823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/>
          <p:nvPr>
            <p:ph idx="2" type="pic"/>
          </p:nvPr>
        </p:nvSpPr>
        <p:spPr>
          <a:xfrm>
            <a:off x="6684169" y="2100262"/>
            <a:ext cx="2459831" cy="30932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996225" y="1600375"/>
            <a:ext cx="4810200" cy="281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Ebakõla enda sisemise ja tajutava välismaailma vahel.</a:t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Liiga suur ebakõla tekitab inimeses hirmu ning vastumeelsust.</a:t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Liiga väike ebakõla tekitab</a:t>
            </a:r>
            <a:r>
              <a:rPr lang="en" sz="1800"/>
              <a:t> </a:t>
            </a:r>
            <a:r>
              <a:rPr lang="en" sz="1800"/>
              <a:t>inimeses igavust.</a:t>
            </a:r>
            <a:endParaRPr sz="1200"/>
          </a:p>
        </p:txBody>
      </p:sp>
      <p:pic>
        <p:nvPicPr>
          <p:cNvPr id="206" name="Google Shape;206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627" l="1419" r="3973" t="-2198"/>
          <a:stretch/>
        </p:blipFill>
        <p:spPr>
          <a:xfrm>
            <a:off x="-39550" y="120550"/>
            <a:ext cx="4302199" cy="4482850"/>
          </a:xfrm>
          <a:prstGeom prst="rect">
            <a:avLst/>
          </a:prstGeom>
        </p:spPr>
      </p:pic>
      <p:sp>
        <p:nvSpPr>
          <p:cNvPr id="207" name="Google Shape;207;p30"/>
          <p:cNvSpPr txBox="1"/>
          <p:nvPr>
            <p:ph idx="4294967295" type="body"/>
          </p:nvPr>
        </p:nvSpPr>
        <p:spPr>
          <a:xfrm>
            <a:off x="4137425" y="692900"/>
            <a:ext cx="47292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000">
                <a:solidFill>
                  <a:schemeClr val="lt1"/>
                </a:solidFill>
              </a:rPr>
              <a:t>Kognitiivne dissonants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08" name="Google Shape;208;p30"/>
          <p:cNvSpPr txBox="1"/>
          <p:nvPr>
            <p:ph idx="1" type="body"/>
          </p:nvPr>
        </p:nvSpPr>
        <p:spPr>
          <a:xfrm>
            <a:off x="3956075" y="4559450"/>
            <a:ext cx="4959600" cy="29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(Krull, 2018)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714375" y="683604"/>
            <a:ext cx="3707700" cy="32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Kohanemine</a:t>
            </a:r>
            <a:endParaRPr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714375" y="1104825"/>
            <a:ext cx="4142400" cy="381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Indiviidi ja keskkonna vastastikune protsess.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Algab inimese huvist maailma vastu ja vajadusest saavutada tasakaal.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Kognitiivne dissonantsi järel käivituvad:</a:t>
            </a:r>
            <a:endParaRPr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</a:pPr>
            <a:r>
              <a:rPr b="1" lang="en"/>
              <a:t>Assimilatsioon</a:t>
            </a:r>
            <a:r>
              <a:rPr lang="en"/>
              <a:t> (kasutatakse</a:t>
            </a:r>
            <a:br>
              <a:rPr lang="en"/>
            </a:br>
            <a:r>
              <a:rPr lang="en"/>
              <a:t>olemasolevat </a:t>
            </a:r>
            <a:r>
              <a:rPr b="1" lang="en"/>
              <a:t>skeemi</a:t>
            </a:r>
            <a:r>
              <a:rPr lang="en"/>
              <a:t>, mis ei pruugi</a:t>
            </a:r>
            <a:br>
              <a:rPr lang="en"/>
            </a:br>
            <a:r>
              <a:rPr lang="en"/>
              <a:t>olukorraga sobida</a:t>
            </a:r>
            <a:r>
              <a:rPr lang="en"/>
              <a:t>)</a:t>
            </a:r>
            <a:br>
              <a:rPr lang="en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</a:pPr>
            <a:r>
              <a:rPr b="1" lang="en"/>
              <a:t>Akommodatsioon</a:t>
            </a:r>
            <a:r>
              <a:rPr lang="en"/>
              <a:t> (mõistame, et</a:t>
            </a:r>
            <a:br>
              <a:rPr lang="en"/>
            </a:br>
            <a:r>
              <a:rPr lang="en"/>
              <a:t>meie skeemid pole piisavad)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/>
            </a:br>
            <a:r>
              <a:rPr lang="en"/>
              <a:t>Kohanemise protsessis käivituvad</a:t>
            </a:r>
            <a:br>
              <a:rPr lang="en"/>
            </a:br>
            <a:r>
              <a:rPr lang="en"/>
              <a:t>üldjuhul mõlemad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422" y="76125"/>
            <a:ext cx="2984677" cy="45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643825" y="4599450"/>
            <a:ext cx="4959600" cy="29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(Krull, 2018; </a:t>
            </a:r>
            <a:r>
              <a:rPr lang="en" sz="1200"/>
              <a:t>simplypsychology.org, 2024</a:t>
            </a:r>
            <a:r>
              <a:rPr lang="en" sz="1200"/>
              <a:t>)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3233225" y="213975"/>
            <a:ext cx="5603400" cy="41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Kõik inimesed proovivad süstematiseerida oma kogemusi ning anda sellele arukamat tähendust.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Proovitakse saavutada kooskõla olemasolevate </a:t>
            </a:r>
            <a:r>
              <a:rPr b="1" lang="en" sz="1700"/>
              <a:t>skeemide</a:t>
            </a:r>
            <a:r>
              <a:rPr lang="en" sz="1700"/>
              <a:t> ja kogemuste põhjal saadava informatsiooni vahel.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Inimesel</a:t>
            </a:r>
            <a:r>
              <a:rPr lang="en" sz="1700"/>
              <a:t> on kaasasündinud tarve </a:t>
            </a:r>
            <a:r>
              <a:rPr lang="en" sz="1700"/>
              <a:t>otsida</a:t>
            </a:r>
            <a:r>
              <a:rPr lang="en" sz="1700"/>
              <a:t> uudseid elamusi. Kui meie mõtteskeemid langevad liiga täpselt kokku olemasolevaga, hakkame otsima uusi elamusi.</a:t>
            </a:r>
            <a:endParaRPr sz="17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Kui tekkinud </a:t>
            </a:r>
            <a:r>
              <a:rPr b="1" lang="en" sz="1700"/>
              <a:t>ebakõla on liiga suur</a:t>
            </a:r>
            <a:r>
              <a:rPr lang="en" sz="1700"/>
              <a:t>, ei liigu inimene tasakaalustamise poole. Huvi kaob või asub kaitsepositsiooni.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22" name="Google Shape;222;p32"/>
          <p:cNvSpPr txBox="1"/>
          <p:nvPr>
            <p:ph idx="2" type="body"/>
          </p:nvPr>
        </p:nvSpPr>
        <p:spPr>
          <a:xfrm>
            <a:off x="241625" y="4003725"/>
            <a:ext cx="2991600" cy="39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/>
              <a:t>Tasakaalustamine</a:t>
            </a:r>
            <a:endParaRPr b="1" sz="2400"/>
          </a:p>
        </p:txBody>
      </p:sp>
      <p:sp>
        <p:nvSpPr>
          <p:cNvPr id="223" name="Google Shape;223;p32"/>
          <p:cNvSpPr txBox="1"/>
          <p:nvPr>
            <p:ph idx="2" type="body"/>
          </p:nvPr>
        </p:nvSpPr>
        <p:spPr>
          <a:xfrm>
            <a:off x="4575325" y="4711950"/>
            <a:ext cx="42615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rgbClr val="2C5697"/>
                </a:solidFill>
              </a:rPr>
              <a:t>(Krull 2018; Izard ,1997, viidatud Krull 2018 j)</a:t>
            </a:r>
            <a:endParaRPr sz="1600">
              <a:solidFill>
                <a:srgbClr val="2C569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idx="4294967295" type="title"/>
          </p:nvPr>
        </p:nvSpPr>
        <p:spPr>
          <a:xfrm>
            <a:off x="714375" y="683606"/>
            <a:ext cx="3707700" cy="95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Kas kõik jäi meelde?</a:t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564356" y="528638"/>
            <a:ext cx="3264600" cy="778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50"/>
              <a:t>Kas kõik jäi meelde?</a:t>
            </a:r>
            <a:endParaRPr b="1" sz="1850"/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275" y="1382950"/>
            <a:ext cx="3056625" cy="30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Kasutatud kirjandus</a:t>
            </a:r>
            <a:endParaRPr/>
          </a:p>
        </p:txBody>
      </p:sp>
      <p:sp>
        <p:nvSpPr>
          <p:cNvPr id="236" name="Google Shape;23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Barrouillet, P. (2015). Theories of cognitive development: From Piaget to today. </a:t>
            </a:r>
            <a:r>
              <a:rPr i="1" lang="en" sz="1400"/>
              <a:t>Developmental Review, </a:t>
            </a:r>
            <a:r>
              <a:rPr lang="en" sz="1400"/>
              <a:t>38, 1-12.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https://doi.org/10.1016/j.dr.2015.07.004</a:t>
            </a:r>
            <a:r>
              <a:rPr lang="en">
                <a:solidFill>
                  <a:schemeClr val="accent5"/>
                </a:solidFill>
              </a:rPr>
              <a:t> </a:t>
            </a:r>
            <a:endParaRPr>
              <a:solidFill>
                <a:schemeClr val="accent5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Eggen, P. &amp; Kauchak, D. (2016). Educational psychology: windows into classroom. Pearson.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Krull, E. (2018). Pedagoogilise psühholoogia käsiraamat. 3. Tr. TÜ Kirjastus.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McLeod, S. (2024) Piaget’s Theory and Stages of Cognitive Development </a:t>
            </a:r>
            <a:r>
              <a:rPr lang="en" sz="14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</a:t>
            </a:r>
            <a:r>
              <a:rPr lang="en" sz="14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ttps://www.simplypsychology.org/piaget.html</a:t>
            </a:r>
            <a:endParaRPr sz="1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314325" y="728663"/>
            <a:ext cx="2936081" cy="12066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00"/>
              <a:buNone/>
            </a:pPr>
            <a:r>
              <a:rPr lang="en">
                <a:solidFill>
                  <a:srgbClr val="2F5496"/>
                </a:solidFill>
              </a:rPr>
              <a:t>Aitäh kuulamast!</a:t>
            </a:r>
            <a:endParaRPr>
              <a:solidFill>
                <a:srgbClr val="2F549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2" name="Google Shape;242;p35"/>
          <p:cNvSpPr txBox="1"/>
          <p:nvPr>
            <p:ph idx="2" type="body"/>
          </p:nvPr>
        </p:nvSpPr>
        <p:spPr>
          <a:xfrm>
            <a:off x="738187" y="2644424"/>
            <a:ext cx="1991297" cy="2655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43" name="Google Shape;243;p35"/>
          <p:cNvSpPr txBox="1"/>
          <p:nvPr>
            <p:ph idx="4" type="body"/>
          </p:nvPr>
        </p:nvSpPr>
        <p:spPr>
          <a:xfrm>
            <a:off x="738187" y="3506456"/>
            <a:ext cx="1991297" cy="204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t/>
            </a:r>
            <a:endParaRPr/>
          </a:p>
        </p:txBody>
      </p:sp>
      <p:sp>
        <p:nvSpPr>
          <p:cNvPr id="244" name="Google Shape;244;p35"/>
          <p:cNvSpPr txBox="1"/>
          <p:nvPr>
            <p:ph idx="5" type="body"/>
          </p:nvPr>
        </p:nvSpPr>
        <p:spPr>
          <a:xfrm>
            <a:off x="738187" y="3919696"/>
            <a:ext cx="1991297" cy="202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t/>
            </a:r>
            <a:endParaRPr/>
          </a:p>
        </p:txBody>
      </p:sp>
      <p:sp>
        <p:nvSpPr>
          <p:cNvPr id="245" name="Google Shape;245;p35"/>
          <p:cNvSpPr/>
          <p:nvPr/>
        </p:nvSpPr>
        <p:spPr>
          <a:xfrm rot="-900000">
            <a:off x="-1884628" y="2501811"/>
            <a:ext cx="4872487" cy="3841759"/>
          </a:xfrm>
          <a:prstGeom prst="rect">
            <a:avLst/>
          </a:prstGeom>
          <a:solidFill>
            <a:srgbClr val="2C56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241" y="4004039"/>
            <a:ext cx="202005" cy="20200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547690" y="3091916"/>
            <a:ext cx="61769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haridus.ut.ee </a:t>
            </a:r>
            <a:endParaRPr sz="14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536649" y="3511897"/>
            <a:ext cx="6176962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Tartu Ülikooli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haridusteaduste instituut</a:t>
            </a:r>
            <a:endParaRPr sz="12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536649" y="3966542"/>
            <a:ext cx="617696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haridusteaduste.instituut</a:t>
            </a:r>
            <a:endParaRPr sz="14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124" y="3513797"/>
            <a:ext cx="208820" cy="208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35"/>
          <p:cNvGrpSpPr/>
          <p:nvPr/>
        </p:nvGrpSpPr>
        <p:grpSpPr>
          <a:xfrm>
            <a:off x="255985" y="3107616"/>
            <a:ext cx="311905" cy="226635"/>
            <a:chOff x="503959" y="3727880"/>
            <a:chExt cx="415874" cy="302180"/>
          </a:xfrm>
        </p:grpSpPr>
        <p:sp>
          <p:nvSpPr>
            <p:cNvPr id="252" name="Google Shape;252;p35"/>
            <p:cNvSpPr/>
            <p:nvPr/>
          </p:nvSpPr>
          <p:spPr>
            <a:xfrm>
              <a:off x="554107" y="3727880"/>
              <a:ext cx="278427" cy="278427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5"/>
            <p:cNvSpPr txBox="1"/>
            <p:nvPr/>
          </p:nvSpPr>
          <p:spPr>
            <a:xfrm>
              <a:off x="503959" y="3769090"/>
              <a:ext cx="374218" cy="176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www</a:t>
              </a:r>
              <a:endParaRPr sz="1100"/>
            </a:p>
          </p:txBody>
        </p:sp>
        <p:sp>
          <p:nvSpPr>
            <p:cNvPr id="254" name="Google Shape;254;p35"/>
            <p:cNvSpPr/>
            <p:nvPr/>
          </p:nvSpPr>
          <p:spPr>
            <a:xfrm rot="-8387339">
              <a:off x="757187" y="3879781"/>
              <a:ext cx="140944" cy="118823"/>
            </a:xfrm>
            <a:prstGeom prst="rightArrow">
              <a:avLst>
                <a:gd fmla="val 37726" name="adj1"/>
                <a:gd fmla="val 77310" name="adj2"/>
              </a:avLst>
            </a:prstGeom>
            <a:solidFill>
              <a:schemeClr val="lt1"/>
            </a:solidFill>
            <a:ln cap="flat" cmpd="sng" w="12700">
              <a:solidFill>
                <a:srgbClr val="2C56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714375" y="1714500"/>
            <a:ext cx="3707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/>
              <a:t>Teemad</a:t>
            </a:r>
            <a:endParaRPr b="1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Kognitivne õpikäsitlus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Piaget’ tunnetusprotsessi mudel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type="title"/>
          </p:nvPr>
        </p:nvSpPr>
        <p:spPr>
          <a:xfrm>
            <a:off x="714375" y="683606"/>
            <a:ext cx="3707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ubik Medium"/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>
            <p:ph idx="2" type="pic"/>
          </p:nvPr>
        </p:nvSpPr>
        <p:spPr>
          <a:xfrm>
            <a:off x="5970356" y="682800"/>
            <a:ext cx="2645100" cy="4779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2"/>
          <p:cNvSpPr txBox="1"/>
          <p:nvPr>
            <p:ph idx="3" type="body"/>
          </p:nvPr>
        </p:nvSpPr>
        <p:spPr>
          <a:xfrm>
            <a:off x="4144875" y="3118450"/>
            <a:ext cx="4724100" cy="18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Loengu lõpuks on ülevaade:</a:t>
            </a:r>
            <a:endParaRPr b="1" sz="2400"/>
          </a:p>
          <a:p>
            <a:pPr indent="-3429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Kognitiivsest õppimisteooriast</a:t>
            </a:r>
            <a:endParaRPr sz="1800"/>
          </a:p>
          <a:p>
            <a:pPr indent="-3429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Piaget’ mudelist</a:t>
            </a:r>
            <a:endParaRPr sz="1800"/>
          </a:p>
          <a:p>
            <a:pPr indent="-3429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Olulisematest terminitest</a:t>
            </a:r>
            <a:endParaRPr sz="18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290700" y="365100"/>
            <a:ext cx="5771400" cy="4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1960ndad "</a:t>
            </a:r>
            <a:r>
              <a:rPr b="1" lang="en" sz="2200"/>
              <a:t>kognitiivne  revolutsiooni</a:t>
            </a:r>
            <a:r>
              <a:rPr lang="en" sz="2200"/>
              <a:t>".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Perioodi alguseks Põhja-Ameerikas peetakse </a:t>
            </a:r>
            <a:r>
              <a:rPr lang="en" sz="2200"/>
              <a:t>J.M. Hunti (1961) ning J.H. Flavelli (1963) raamatute välja andmist.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Kõik kognitiivsed käsitlused toetuvad </a:t>
            </a:r>
            <a:r>
              <a:rPr b="1" lang="en" sz="2200"/>
              <a:t>Piaget’ tunnetusprotsessi mudelile</a:t>
            </a:r>
            <a:r>
              <a:rPr lang="en" sz="2200"/>
              <a:t>.</a:t>
            </a:r>
            <a:endParaRPr sz="2200"/>
          </a:p>
        </p:txBody>
      </p:sp>
      <p:sp>
        <p:nvSpPr>
          <p:cNvPr id="157" name="Google Shape;157;p23"/>
          <p:cNvSpPr txBox="1"/>
          <p:nvPr>
            <p:ph idx="2" type="body"/>
          </p:nvPr>
        </p:nvSpPr>
        <p:spPr>
          <a:xfrm>
            <a:off x="142050" y="3953400"/>
            <a:ext cx="33141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/>
              <a:t>Kognitiivne õppimisteooria (1)</a:t>
            </a:r>
            <a:endParaRPr sz="2600"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3974300" y="4599450"/>
            <a:ext cx="4959600" cy="179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(Eggen &amp; Kauchak, 2016; Krull, 2018; Barrouillet, 2015)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3331350" y="365100"/>
            <a:ext cx="5730600" cy="4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Põhimotiiv:</a:t>
            </a:r>
            <a:r>
              <a:rPr lang="en" sz="1800"/>
              <a:t> Sisemise huvi äratamine ja sellest lähtuva sisemise aktiivsuse üles näitamine, ajus toimuvate informatsioonitöötlusprotsesside seletamine</a:t>
            </a:r>
            <a:endParaRPr b="1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Kognitiivsed õppimisteooriad</a:t>
            </a:r>
            <a:r>
              <a:rPr lang="en" sz="1800"/>
              <a:t> peavad õppimist inimese sisemise aktiivsuse tulemuseks, mida ajendab tunnetuslik huvi</a:t>
            </a:r>
            <a:endParaRPr sz="1800"/>
          </a:p>
        </p:txBody>
      </p:sp>
      <p:sp>
        <p:nvSpPr>
          <p:cNvPr id="164" name="Google Shape;164;p24"/>
          <p:cNvSpPr txBox="1"/>
          <p:nvPr>
            <p:ph idx="2" type="body"/>
          </p:nvPr>
        </p:nvSpPr>
        <p:spPr>
          <a:xfrm>
            <a:off x="142050" y="3953400"/>
            <a:ext cx="33141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/>
              <a:t>Kognitiivne õppimisteooria (2)</a:t>
            </a:r>
            <a:endParaRPr sz="2600"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3974300" y="4599450"/>
            <a:ext cx="4959600" cy="179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(Krull, 2018)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3106103" y="358616"/>
            <a:ext cx="5730600" cy="4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>
            <p:ph idx="2" type="body"/>
          </p:nvPr>
        </p:nvSpPr>
        <p:spPr>
          <a:xfrm>
            <a:off x="348925" y="3292375"/>
            <a:ext cx="30303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/>
              <a:t>Kognitiivse õppimisteooria raamistik</a:t>
            </a:r>
            <a:endParaRPr b="1" sz="2800"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600" y="720525"/>
            <a:ext cx="5035100" cy="357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>
            <p:ph idx="2" type="body"/>
          </p:nvPr>
        </p:nvSpPr>
        <p:spPr>
          <a:xfrm>
            <a:off x="5018600" y="4558300"/>
            <a:ext cx="3818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rgbClr val="2C5697"/>
                </a:solidFill>
              </a:rPr>
              <a:t>(Eggen &amp; Kauchak, 2016)</a:t>
            </a:r>
            <a:endParaRPr sz="1600">
              <a:solidFill>
                <a:srgbClr val="2C569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450500" y="673024"/>
            <a:ext cx="4333500" cy="31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Piaget’ tunnetusprotsessi mudel</a:t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450500" y="1137000"/>
            <a:ext cx="5363100" cy="307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600"/>
              <a:t>Sai alguse 1920. Aastal, kui Piaget’ töötas välja Prantsuse versiooni Inglise intelligentsustestist.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600"/>
              <a:t>Töötas peamiselt lastega.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600"/>
              <a:t>Lapsed koguvad aktiivselt teadmisi maailma kohta. Nad ei ole passiivsed olendid, kes ootavad, et keegi täidaks nende pea teadmistega.</a:t>
            </a:r>
            <a:endParaRPr sz="16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Õppimise aktviisuse/huvi allikas inimeses sees</a:t>
            </a:r>
            <a:endParaRPr sz="16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600"/>
              <a:t>Piaget’ mudelist kasvas ka välja näiteks Lev Võgotski (1978) sotsiaalkultuuriline teooria</a:t>
            </a:r>
            <a:endParaRPr sz="1600"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450500" y="4555200"/>
            <a:ext cx="4959600" cy="29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(Krull, 2018; McLeod, 2024)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3331353" y="365091"/>
            <a:ext cx="5730600" cy="44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46990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Font typeface="Rubik"/>
              <a:buAutoNum type="arabicPeriod"/>
            </a:pPr>
            <a:r>
              <a:rPr lang="en" sz="3800"/>
              <a:t>Skeemid</a:t>
            </a:r>
            <a:endParaRPr sz="3800"/>
          </a:p>
          <a:p>
            <a:pPr indent="-469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ubik"/>
              <a:buAutoNum type="arabicPeriod"/>
            </a:pPr>
            <a:r>
              <a:rPr lang="en" sz="3800"/>
              <a:t>Kohanemine</a:t>
            </a:r>
            <a:endParaRPr sz="3800"/>
          </a:p>
          <a:p>
            <a:pPr indent="-469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ubik"/>
              <a:buAutoNum type="arabicPeriod"/>
            </a:pPr>
            <a:r>
              <a:rPr lang="en" sz="3800"/>
              <a:t>Tasakaalustamine</a:t>
            </a:r>
            <a:endParaRPr sz="4100"/>
          </a:p>
        </p:txBody>
      </p:sp>
      <p:sp>
        <p:nvSpPr>
          <p:cNvPr id="186" name="Google Shape;186;p27"/>
          <p:cNvSpPr txBox="1"/>
          <p:nvPr>
            <p:ph idx="2" type="body"/>
          </p:nvPr>
        </p:nvSpPr>
        <p:spPr>
          <a:xfrm>
            <a:off x="194850" y="3684150"/>
            <a:ext cx="31365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3000"/>
              <a:t>Mudeli</a:t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3000"/>
              <a:t>põhimõisted</a:t>
            </a:r>
            <a:endParaRPr b="1"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3331353" y="365091"/>
            <a:ext cx="5730600" cy="4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/>
              <a:t>Skeemid</a:t>
            </a:r>
            <a:r>
              <a:rPr lang="en" sz="2400"/>
              <a:t> on tunnetuslikud, sõnalised ja käitumuslikud konstruktsioonid, mida inimene kasutab oma kogemuste korrastamiseks.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/>
              <a:t>Kognitiivne areng </a:t>
            </a:r>
            <a:r>
              <a:rPr lang="en" sz="2400"/>
              <a:t>on pidev uute skeemide arendamine, kui ka nende eristamine ja ka integreerimine olemasolevatega.</a:t>
            </a:r>
            <a:endParaRPr sz="2400"/>
          </a:p>
        </p:txBody>
      </p:sp>
      <p:sp>
        <p:nvSpPr>
          <p:cNvPr id="192" name="Google Shape;192;p28"/>
          <p:cNvSpPr txBox="1"/>
          <p:nvPr>
            <p:ph idx="2" type="body"/>
          </p:nvPr>
        </p:nvSpPr>
        <p:spPr>
          <a:xfrm>
            <a:off x="106625" y="4161825"/>
            <a:ext cx="31365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3000"/>
              <a:t>Skeemid (1)</a:t>
            </a:r>
            <a:endParaRPr sz="3000"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3950025" y="4735400"/>
            <a:ext cx="4959600" cy="29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(Krull, 2018)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3564700" y="527125"/>
            <a:ext cx="54972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Piaget’ teooria kohaselt saab inimese teadvuses eristada kolme erinevat skeemide liiki.</a:t>
            </a:r>
            <a:endParaRPr sz="2100"/>
          </a:p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●"/>
            </a:pPr>
            <a:r>
              <a:rPr lang="en" sz="2100"/>
              <a:t>Sensomotoorsed skeemid (kõndimine, ukse avamine jne)</a:t>
            </a:r>
            <a:endParaRPr sz="2100"/>
          </a:p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●"/>
            </a:pPr>
            <a:r>
              <a:rPr lang="en" sz="2100"/>
              <a:t>Tunnetuslikud skeemid (põhjus-tagajärg seoste otsimine, ettekujutamine).</a:t>
            </a:r>
            <a:endParaRPr sz="2100"/>
          </a:p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●"/>
            </a:pPr>
            <a:r>
              <a:rPr lang="en" sz="2100"/>
              <a:t>Verbaalsed skeemid (sümbolite mõistmine)</a:t>
            </a:r>
            <a:endParaRPr sz="2600"/>
          </a:p>
        </p:txBody>
      </p:sp>
      <p:sp>
        <p:nvSpPr>
          <p:cNvPr id="199" name="Google Shape;199;p29"/>
          <p:cNvSpPr txBox="1"/>
          <p:nvPr>
            <p:ph idx="2" type="body"/>
          </p:nvPr>
        </p:nvSpPr>
        <p:spPr>
          <a:xfrm>
            <a:off x="106625" y="4161825"/>
            <a:ext cx="31365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3000"/>
              <a:t>Skeemid (2)</a:t>
            </a:r>
            <a:endParaRPr sz="3000"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3950025" y="4735400"/>
            <a:ext cx="4959600" cy="29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(Krull, 2018)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V">
  <a:themeElements>
    <a:clrScheme name="SV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5697"/>
      </a:accent1>
      <a:accent2>
        <a:srgbClr val="FBA919"/>
      </a:accent2>
      <a:accent3>
        <a:srgbClr val="EDD488"/>
      </a:accent3>
      <a:accent4>
        <a:srgbClr val="6F5D58"/>
      </a:accent4>
      <a:accent5>
        <a:srgbClr val="96C8E6"/>
      </a:accent5>
      <a:accent6>
        <a:srgbClr val="517DB9"/>
      </a:accent6>
      <a:hlink>
        <a:srgbClr val="0000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